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90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81" r:id="rId32"/>
    <p:sldId id="282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BC"/>
    <a:srgbClr val="341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1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2ED21-5E29-4514-91BE-901422899256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188C5-5A63-4E89-8B69-DA8B1269F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188C5-5A63-4E89-8B69-DA8B1269F4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8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alin-cat-shaking-shaky-camera-gif-1664969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amespot.com/articles/fall-guys-beginners-guide-how-to-win-every-round/1100-6480981/" TargetMode="External"/><Relationship Id="rId5" Type="http://schemas.openxmlformats.org/officeDocument/2006/relationships/hyperlink" Target="https://tenor.com/view/foggy-fog-nature-trees-gif-12499540" TargetMode="External"/><Relationship Id="rId4" Type="http://schemas.openxmlformats.org/officeDocument/2006/relationships/hyperlink" Target="https://www.youtube.com/watch?v=DYSqiv-r5Cc&amp;list=PLENI0Xzi0MTfkg_qHHhj7aCY8GwXoMAtW&amp;index=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0678" y="4262893"/>
            <a:ext cx="13011987" cy="4985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The Risky</a:t>
            </a:r>
          </a:p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Journey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716000" y="6882163"/>
            <a:ext cx="3505199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2017182026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윤장혁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2017182012</a:t>
            </a:r>
            <a:r>
              <a:rPr lang="ko-KR" altLang="en-US" sz="30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김호진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2017182021</a:t>
            </a:r>
            <a:r>
              <a:rPr lang="ko-KR" altLang="en-US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양현석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2017182039</a:t>
            </a:r>
            <a:r>
              <a:rPr lang="ko-KR" altLang="en-US" sz="30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정예찬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r>
              <a:rPr lang="en-US" altLang="ko-KR" sz="3000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2019182051</a:t>
            </a:r>
            <a:r>
              <a:rPr lang="ko-KR" altLang="en-US" sz="3000" b="0" i="0" kern="0" spc="-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전세희</a:t>
            </a:r>
            <a:endParaRPr lang="en-US" altLang="ko-KR" sz="3000" kern="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5619" y="620877"/>
            <a:ext cx="59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5143" y="6827952"/>
            <a:ext cx="542857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방해물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2.스테이지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0162B17-AE01-4C8F-87AE-AFDB865BA18D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3C6F61E-073A-4BA4-943B-A7EF2D63FC05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방해물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8238" y="2386305"/>
            <a:ext cx="2346670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방해물은 공격형 방해물과 자연 방해물이 존재한다.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0150" y="3780911"/>
            <a:ext cx="471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&lt;공격형 방해물 예시&gt;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04437" y="4423971"/>
            <a:ext cx="2101562" cy="2101562"/>
            <a:chOff x="1404437" y="4423971"/>
            <a:chExt cx="2101562" cy="21015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4437" y="4423971"/>
              <a:ext cx="2101562" cy="210156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9032" y="66959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대포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3270" y="7236105"/>
            <a:ext cx="4563896" cy="221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S-Core Dream 3 Light" pitchFamily="34" charset="0"/>
                <a:cs typeface="S-Core Dream 3 Light" pitchFamily="34" charset="0"/>
              </a:rPr>
              <a:t>대포 반경내에 플레이어가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S-Core Dream 3 Light" pitchFamily="34" charset="0"/>
                <a:cs typeface="S-Core Dream 3 Light" pitchFamily="34" charset="0"/>
              </a:rPr>
              <a:t>들어오게되면 포탄을 발사한다. 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S-Core Dream 3 Light" pitchFamily="34" charset="0"/>
                <a:cs typeface="S-Core Dream 3 Light" pitchFamily="34" charset="0"/>
              </a:rPr>
              <a:t>맞은 플레이어는 3m뒤로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S-Core Dream 3 Light" pitchFamily="34" charset="0"/>
                <a:cs typeface="S-Core Dream 3 Light" pitchFamily="34" charset="0"/>
              </a:rPr>
              <a:t>날라간다.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4949846" y="66959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프로펠러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44084" y="7236105"/>
            <a:ext cx="4563896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프로펠러는 각각 정해진 속도와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방향으로 돌아가고 있다.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플레이어는 맞게 되면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프로펠러가 도는 방향으로</a:t>
            </a:r>
          </a:p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속도 만큼 날라간다.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258909" y="4707629"/>
            <a:ext cx="1534247" cy="1534247"/>
            <a:chOff x="5258909" y="4707629"/>
            <a:chExt cx="1534247" cy="15342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8909" y="4707629"/>
              <a:ext cx="1534247" cy="1534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9122" y="6695990"/>
            <a:ext cx="4563896" cy="1740444"/>
            <a:chOff x="7359122" y="6695990"/>
            <a:chExt cx="4563896" cy="1740444"/>
          </a:xfrm>
        </p:grpSpPr>
        <p:sp>
          <p:nvSpPr>
            <p:cNvPr id="26" name="Object 26"/>
            <p:cNvSpPr txBox="1"/>
            <p:nvPr/>
          </p:nvSpPr>
          <p:spPr>
            <a:xfrm>
              <a:off x="8412294" y="6695990"/>
              <a:ext cx="24575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BM JUA " pitchFamily="34" charset="0"/>
                </a:rPr>
                <a:t>굴러오는 돌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359122" y="7236105"/>
              <a:ext cx="4563896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정해진 루트로 굴러간다.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루트 끝지점에 플레이어가 오면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시작지점부터 굴러가기 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시작한다.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8926083" y="4644449"/>
            <a:ext cx="1429974" cy="1660607"/>
            <a:chOff x="8926083" y="4644449"/>
            <a:chExt cx="1429974" cy="16606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926083" y="5178765"/>
              <a:ext cx="1429974" cy="1126291"/>
              <a:chOff x="8926083" y="5178765"/>
              <a:chExt cx="1429974" cy="112629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26083" y="5178765"/>
                <a:ext cx="1429974" cy="11262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08681" y="4644449"/>
              <a:ext cx="985183" cy="985183"/>
              <a:chOff x="9108681" y="4644449"/>
              <a:chExt cx="985183" cy="98518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08681" y="4644449"/>
                <a:ext cx="985183" cy="9851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007399" y="6431753"/>
            <a:ext cx="5367218" cy="65533"/>
            <a:chOff x="9007399" y="6431753"/>
            <a:chExt cx="5367218" cy="655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007399" y="6431753"/>
              <a:ext cx="5367218" cy="6553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027431" y="3780914"/>
            <a:ext cx="471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&lt;장치형 방해물 예시&gt;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3389962" y="4479260"/>
            <a:ext cx="1990984" cy="1990984"/>
            <a:chOff x="13389962" y="4479260"/>
            <a:chExt cx="1990984" cy="199098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9962" y="4479260"/>
              <a:ext cx="1990984" cy="19909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54208" y="6695987"/>
            <a:ext cx="4563896" cy="1183534"/>
            <a:chOff x="12154208" y="6695987"/>
            <a:chExt cx="4563896" cy="1183534"/>
          </a:xfrm>
        </p:grpSpPr>
        <p:sp>
          <p:nvSpPr>
            <p:cNvPr id="45" name="Object 45"/>
            <p:cNvSpPr txBox="1"/>
            <p:nvPr/>
          </p:nvSpPr>
          <p:spPr>
            <a:xfrm>
              <a:off x="13207360" y="6695987"/>
              <a:ext cx="24575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BM JUA " pitchFamily="34" charset="0"/>
                </a:rPr>
                <a:t>풍차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12154208" y="7233190"/>
              <a:ext cx="456389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길이 아닌 벽면에 붙어 있으며</a:t>
              </a:r>
            </a:p>
            <a:p>
              <a:pPr algn="ctr"/>
              <a:r>
                <a:rPr lang="en-US" sz="1800" kern="0" spc="-100" dirty="0">
                  <a:solidFill>
                    <a:srgbClr val="483F6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rPr>
                <a:t>바람을 이용해 유저를 밀어낸다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7" name="Object 5">
            <a:extLst>
              <a:ext uri="{FF2B5EF4-FFF2-40B4-BE49-F238E27FC236}">
                <a16:creationId xmlns:a16="http://schemas.microsoft.com/office/drawing/2014/main" id="{78A4FDB1-F181-417C-9B49-030F081CB1C9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스테이지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8238" y="2386305"/>
            <a:ext cx="2346670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스테이지는 총 5개의 구성으로 되어있다.</a:t>
            </a:r>
          </a:p>
          <a:p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맵의 형태는 다 비슷하나 발판의 각도와 길이, 장애물들의 위치, 종류가 다르다.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B1773A-59EB-4AFE-A307-0EB0BB17221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03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게임요소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04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기술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8243" y="5987698"/>
            <a:ext cx="10567841" cy="5099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1. 유저의 위치를  인식하는 포탄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2. 시간마다 발동되는 이벤트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3. 바람에 의해 밀려나는 플레이어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4. 유저가 가까이 가면 나타나는 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5. 로컬 랭킹 보드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6. 유저의 시야를 가리는 이펙트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4C71FCF-7535-45CB-9829-0A8DFADF586C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유저의 위치를 인식하는 포탄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524805"/>
            <a:ext cx="164266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포탄이 플레이어를 발견한 최초의 위치를 기억하여 해당 방향으로 포물선을 그리며 날아가는 포탄을 발사한다.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647474" y="4593054"/>
            <a:ext cx="4534295" cy="2924620"/>
            <a:chOff x="6647474" y="4593054"/>
            <a:chExt cx="4534295" cy="29246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9000000">
              <a:off x="6647474" y="4593054"/>
              <a:ext cx="4534295" cy="2924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16061" y="5789220"/>
            <a:ext cx="2101562" cy="2101562"/>
            <a:chOff x="4516061" y="5789220"/>
            <a:chExt cx="2101562" cy="21015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6061" y="5789220"/>
              <a:ext cx="2101562" cy="21015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817" y="5789220"/>
            <a:ext cx="967684" cy="1860930"/>
            <a:chOff x="12318817" y="5789220"/>
            <a:chExt cx="967684" cy="18609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8817" y="5789220"/>
              <a:ext cx="967684" cy="18609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90876" y="5964441"/>
            <a:ext cx="759064" cy="759064"/>
            <a:chOff x="11490876" y="5964441"/>
            <a:chExt cx="759064" cy="7590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0876" y="5964441"/>
              <a:ext cx="759064" cy="759064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C81A415-439C-407A-8E9C-001DA08D9A6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ADEED8-FED7-4F9C-9F00-C8FFC7EB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22" name="Object 5">
            <a:extLst>
              <a:ext uri="{FF2B5EF4-FFF2-40B4-BE49-F238E27FC236}">
                <a16:creationId xmlns:a16="http://schemas.microsoft.com/office/drawing/2014/main" id="{027FB97E-513D-483D-AE6E-787102AA9D5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323765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시간에 따른 이벤트 발생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386305"/>
            <a:ext cx="234667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스테이지를 플레이하는데 특정 시간이 지나면 화면에 효과를 주어 플레이어를 방해하는 이벤트 발생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고양이, 앉아있는, 실내, 집고양이이(가) 표시된 사진&#10;&#10;자동 생성된 설명">
            <a:extLst>
              <a:ext uri="{FF2B5EF4-FFF2-40B4-BE49-F238E27FC236}">
                <a16:creationId xmlns:a16="http://schemas.microsoft.com/office/drawing/2014/main" id="{9AE5C115-D208-4CBF-8AFD-48FD68EA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7" y="3314700"/>
            <a:ext cx="4056605" cy="5408807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2BCD6D-9BAF-4137-AFBB-628774A01488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CE06249-22D1-47F5-902E-FD68063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6BE49658-AC89-432A-873D-E658F1DEECD1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1DF39-1953-4FCD-91F7-DC50D9915225}"/>
              </a:ext>
            </a:extLst>
          </p:cNvPr>
          <p:cNvSpPr txBox="1"/>
          <p:nvPr/>
        </p:nvSpPr>
        <p:spPr>
          <a:xfrm>
            <a:off x="11172302" y="822993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3A4B2D8-BAF3-49BA-844A-FA4775DBE062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3628EB2E-AC5E-47EA-8C91-5F0B1524E710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8" y="1330038"/>
            <a:ext cx="1323765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3. 바람에 의해 밀려나는 플레이어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8238" y="2386305"/>
            <a:ext cx="2346670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방해물중 하나인 풍차의 기능으로 바람에 따라 플레이어가 밀려나는 기술을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61513" y="4301150"/>
            <a:ext cx="2700375" cy="3389872"/>
            <a:chOff x="2561513" y="4301150"/>
            <a:chExt cx="2700375" cy="3389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1513" y="4301150"/>
              <a:ext cx="2700375" cy="3389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2705" y="4596221"/>
            <a:ext cx="1455860" cy="2799731"/>
            <a:chOff x="8772705" y="4596221"/>
            <a:chExt cx="1455860" cy="27997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2705" y="4596221"/>
              <a:ext cx="1455860" cy="2799731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8793884A-84D5-4BCD-A040-A7CDBAA2B943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1D320AF4-2615-4E88-B994-5FB2B2D0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5F4DA008-EF06-415A-822D-834B4968D398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162BEE4F-35FC-47F7-B115-BD4BB4BA139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99A56163-667A-4DE4-B504-365082265760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7 -3.7037E-7 L 0.30556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351337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4. 유저가 가까이 가면 나타나는 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6233962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유저가 길의 가까이에 가게되면 길이 나타나는 기술을 제작</a:t>
            </a:r>
          </a:p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추가로 시간마다 나타났다 투명이 되는 길도 같이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8F5D9C8D-2024-42CF-A094-4906BC9A7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3376" y="4533900"/>
            <a:ext cx="2362200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3A2BD-B678-46D5-A387-7BBEE148EDD0}"/>
              </a:ext>
            </a:extLst>
          </p:cNvPr>
          <p:cNvSpPr/>
          <p:nvPr/>
        </p:nvSpPr>
        <p:spPr>
          <a:xfrm>
            <a:off x="5241776" y="6918739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26ABD7-0E44-4615-AE17-E7032D3B5AB9}"/>
              </a:ext>
            </a:extLst>
          </p:cNvPr>
          <p:cNvSpPr/>
          <p:nvPr/>
        </p:nvSpPr>
        <p:spPr>
          <a:xfrm>
            <a:off x="9378489" y="6918738"/>
            <a:ext cx="3667736" cy="51076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6B4031EB-FD58-4745-8151-1A5975907BF5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4F929FF9-8251-4203-A9D1-237E2FA9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8" name="Object 5">
            <a:extLst>
              <a:ext uri="{FF2B5EF4-FFF2-40B4-BE49-F238E27FC236}">
                <a16:creationId xmlns:a16="http://schemas.microsoft.com/office/drawing/2014/main" id="{EFA2AE7B-F3FF-4CC1-9211-13B0B4E7D71C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0092FCBF-0FF9-4164-97B0-1C3F7978D7D4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CEF2392-E02F-4805-90E8-89A1E6CFF524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19348 -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1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5. 로컬 랭킹보드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9385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로컬로 게임을 가장 빨리 클리어한 사람의 랭킹을 볼 수 잇는 랭킹 보드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8B1BF3C2-7BFA-4A80-A1B5-0858F59AAE3A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AD3C151D-B36D-4FA6-9E74-8FAB98B6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BD890798-C240-41CE-B025-0ECF7B28689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24FB97-BD7D-4918-BDFA-19F01A1A97FF}"/>
              </a:ext>
            </a:extLst>
          </p:cNvPr>
          <p:cNvGrpSpPr/>
          <p:nvPr/>
        </p:nvGrpSpPr>
        <p:grpSpPr>
          <a:xfrm>
            <a:off x="6881813" y="3735549"/>
            <a:ext cx="4524375" cy="4615589"/>
            <a:chOff x="7236841" y="3735549"/>
            <a:chExt cx="4524375" cy="46155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68C126-CC89-400E-B170-AD9AB298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6841" y="3735549"/>
              <a:ext cx="4524375" cy="41814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FF42F1-F828-4323-B579-AFAED8D609F3}"/>
                </a:ext>
              </a:extLst>
            </p:cNvPr>
            <p:cNvSpPr txBox="1"/>
            <p:nvPr/>
          </p:nvSpPr>
          <p:spPr>
            <a:xfrm>
              <a:off x="7798082" y="7981806"/>
              <a:ext cx="3401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터보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포그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랭킹 보드</a:t>
              </a:r>
            </a:p>
          </p:txBody>
        </p:sp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0BE25C27-DF6D-4D9C-9A9D-6277EC1DD4D4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75A6FF9-DABA-44F7-AA5E-DE1BA6DCD15A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6. 유저의 시야를 가리는 이펙트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39" y="2386305"/>
            <a:ext cx="1486236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안개혹은 다른 이펙트 효과를 이용하여 유저의 시야를 제한시키는 기술 제작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02549DD-C5D2-455B-9CAC-0A8A8863141F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C3F6FA30-E19D-4EED-ADD7-C6680167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6A42C6D-9652-4097-AE94-D29049C91F81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04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기술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흐림이(가) 표시된 사진&#10;&#10;자동 생성된 설명">
            <a:extLst>
              <a:ext uri="{FF2B5EF4-FFF2-40B4-BE49-F238E27FC236}">
                <a16:creationId xmlns:a16="http://schemas.microsoft.com/office/drawing/2014/main" id="{4353DB66-37DC-483F-8C13-C3B709D5E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80" y="3690275"/>
            <a:ext cx="10127640" cy="4941800"/>
          </a:xfrm>
          <a:prstGeom prst="rect">
            <a:avLst/>
          </a:prstGeom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558A0909-BE37-4A51-9E7B-E852E2E372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6DD7C8DA-FF4C-422B-B4EB-6D66716CA742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F726AC-0286-4F4D-9C94-F9AEC02F4AE6}"/>
              </a:ext>
            </a:extLst>
          </p:cNvPr>
          <p:cNvSpPr txBox="1"/>
          <p:nvPr/>
        </p:nvSpPr>
        <p:spPr>
          <a:xfrm>
            <a:off x="4490355" y="87062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875595" y="9457759"/>
            <a:ext cx="1171429" cy="39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S-Core Dream 4 Regular" pitchFamily="34" charset="0"/>
                <a:cs typeface="S-Core Dream 4 Regular" pitchFamily="34" charset="0"/>
              </a:rPr>
              <a:t>00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19643" y="9457759"/>
            <a:ext cx="2569643" cy="39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S-Core Dream 4 Regular" pitchFamily="34" charset="0"/>
                <a:cs typeface="S-Core Dream 4 Regular" pitchFamily="34" charset="0"/>
              </a:rPr>
              <a:t>00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9643" y="3121847"/>
            <a:ext cx="2112500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5019" y="3896742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컨셉 및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3" y="5993742"/>
            <a:ext cx="2198214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04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5019" y="6768640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기술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10882" y="3121847"/>
            <a:ext cx="2112500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46257" y="3927520"/>
            <a:ext cx="467898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kern="0" spc="-1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게임플레이 및 조작법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0882" y="5993742"/>
            <a:ext cx="2198214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05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46257" y="6768638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팀원간 역할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92598" y="3121847"/>
            <a:ext cx="2112500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28000" y="3896752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게임요소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92598" y="5993742"/>
            <a:ext cx="2198214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500" b="1" kern="0" spc="-3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06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28000" y="6768638"/>
            <a:ext cx="4678987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 dirty="0">
                <a:solidFill>
                  <a:srgbClr val="3AA9E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200095"/>
            <a:ext cx="15846429" cy="85593"/>
            <a:chOff x="1219643" y="2200095"/>
            <a:chExt cx="15846429" cy="85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2200095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05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5EECECA-B310-4437-9BF0-DE39C3487EF2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05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팀원 역할 분배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257300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팀원 역할 분배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4C82BEE-FAAD-45A9-8709-6BC7B4467092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63D2BD0A-4F7D-4156-96F6-71A5AC3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416D55-FD5C-E9E5-C26F-2644FD948297}"/>
              </a:ext>
            </a:extLst>
          </p:cNvPr>
          <p:cNvGrpSpPr/>
          <p:nvPr/>
        </p:nvGrpSpPr>
        <p:grpSpPr>
          <a:xfrm>
            <a:off x="2512066" y="3238500"/>
            <a:ext cx="13263868" cy="2289104"/>
            <a:chOff x="2611727" y="3238500"/>
            <a:chExt cx="13263868" cy="22891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467A02-0076-45EB-9408-3EE8AC91F803}"/>
                </a:ext>
              </a:extLst>
            </p:cNvPr>
            <p:cNvGrpSpPr/>
            <p:nvPr/>
          </p:nvGrpSpPr>
          <p:grpSpPr>
            <a:xfrm>
              <a:off x="2611727" y="3238500"/>
              <a:ext cx="3199914" cy="2289104"/>
              <a:chOff x="533400" y="2768825"/>
              <a:chExt cx="3199914" cy="2289104"/>
            </a:xfrm>
          </p:grpSpPr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26520969-9D62-48B3-BEA0-7138EA8AD94B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2495428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윤장혁 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팀장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7F971D9-9FBF-48B0-B111-40068DA99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76C5C7-28CB-42B9-8D96-7E620D4EEC77}"/>
                  </a:ext>
                </a:extLst>
              </p:cNvPr>
              <p:cNvSpPr txBox="1"/>
              <p:nvPr/>
            </p:nvSpPr>
            <p:spPr>
              <a:xfrm>
                <a:off x="533400" y="3580601"/>
                <a:ext cx="319991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유저가 다가가면 나타나는 길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게임내 이펙트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</a:t>
                </a: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 효과 설정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캐릭터 </a:t>
                </a:r>
                <a:r>
                  <a:rPr lang="ko-KR" altLang="en-US" strike="sngStrike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쉐이더</a:t>
                </a:r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제작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055051-7D74-40A1-AEDC-1FAF369BC1F1}"/>
                </a:ext>
              </a:extLst>
            </p:cNvPr>
            <p:cNvGrpSpPr/>
            <p:nvPr/>
          </p:nvGrpSpPr>
          <p:grpSpPr>
            <a:xfrm>
              <a:off x="5967422" y="3238500"/>
              <a:ext cx="3085857" cy="2012105"/>
              <a:chOff x="590429" y="2768825"/>
              <a:chExt cx="3085857" cy="2012105"/>
            </a:xfrm>
          </p:grpSpPr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37DADB86-4896-4C5A-9991-F05B25E857A7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김호진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BFD1E3C-C902-478E-9306-5FECBD9E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5FFFA4-0BBA-40C3-8787-51D32F8220AD}"/>
                  </a:ext>
                </a:extLst>
              </p:cNvPr>
              <p:cNvSpPr txBox="1"/>
              <p:nvPr/>
            </p:nvSpPr>
            <p:spPr>
              <a:xfrm>
                <a:off x="805115" y="3580601"/>
                <a:ext cx="26564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로컬 랭킹 보드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오브젝트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점수 획득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배경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결과 창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C8CC81-0232-4ECB-A600-C61B24123EEB}"/>
                </a:ext>
              </a:extLst>
            </p:cNvPr>
            <p:cNvGrpSpPr/>
            <p:nvPr/>
          </p:nvGrpSpPr>
          <p:grpSpPr>
            <a:xfrm>
              <a:off x="9093647" y="3238500"/>
              <a:ext cx="3430747" cy="2289104"/>
              <a:chOff x="417988" y="2768825"/>
              <a:chExt cx="3430747" cy="2289104"/>
            </a:xfrm>
          </p:grpSpPr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8C8DB227-8659-4B14-B01E-553163B20A46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양현석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5BBB68F-C192-4D17-9ABF-64670BE45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5B7659-6FEF-4A57-A933-84690792DF44}"/>
                  </a:ext>
                </a:extLst>
              </p:cNvPr>
              <p:cNvSpPr txBox="1"/>
              <p:nvPr/>
            </p:nvSpPr>
            <p:spPr>
              <a:xfrm>
                <a:off x="417988" y="3580601"/>
                <a:ext cx="343074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시스템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조작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카메라 이동 제작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trike="sngStrike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풍차 바람에 밀려나는 플레이어</a:t>
                </a:r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trike="sngStrike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FCF4AD-C91C-43F3-99C8-3221C2593DB2}"/>
                </a:ext>
              </a:extLst>
            </p:cNvPr>
            <p:cNvGrpSpPr/>
            <p:nvPr/>
          </p:nvGrpSpPr>
          <p:grpSpPr>
            <a:xfrm>
              <a:off x="12593927" y="3238500"/>
              <a:ext cx="3281668" cy="1735106"/>
              <a:chOff x="492527" y="2768825"/>
              <a:chExt cx="3281668" cy="1735106"/>
            </a:xfrm>
          </p:grpSpPr>
          <p:sp>
            <p:nvSpPr>
              <p:cNvPr id="43" name="Object 11">
                <a:extLst>
                  <a:ext uri="{FF2B5EF4-FFF2-40B4-BE49-F238E27FC236}">
                    <a16:creationId xmlns:a16="http://schemas.microsoft.com/office/drawing/2014/main" id="{B68E89B7-F3B8-4E9F-A699-2EF3C369A275}"/>
                  </a:ext>
                </a:extLst>
              </p:cNvPr>
              <p:cNvSpPr txBox="1"/>
              <p:nvPr/>
            </p:nvSpPr>
            <p:spPr>
              <a:xfrm>
                <a:off x="1180857" y="2768825"/>
                <a:ext cx="1905000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전세희</a:t>
                </a:r>
                <a:endParaRPr lang="en-US" sz="3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DF58BE61-BA7B-4467-88D2-FB68B570D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429" y="3467100"/>
                <a:ext cx="3085857" cy="0"/>
              </a:xfrm>
              <a:prstGeom prst="line">
                <a:avLst/>
              </a:prstGeom>
              <a:ln w="57150">
                <a:solidFill>
                  <a:srgbClr val="3419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221AEE-1B0C-49BD-8DF8-E9CE56D15BF9}"/>
                  </a:ext>
                </a:extLst>
              </p:cNvPr>
              <p:cNvSpPr txBox="1"/>
              <p:nvPr/>
            </p:nvSpPr>
            <p:spPr>
              <a:xfrm>
                <a:off x="492527" y="3580601"/>
                <a:ext cx="32816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게임의 기본적인 시스템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시간에 따른 이벤트 매니저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 형태 제작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6" name="Object 6">
            <a:extLst>
              <a:ext uri="{FF2B5EF4-FFF2-40B4-BE49-F238E27FC236}">
                <a16:creationId xmlns:a16="http://schemas.microsoft.com/office/drawing/2014/main" id="{7BED7B9D-FF46-48D3-8C9C-43C71FCDDFBD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ED4EDDC8-CAC6-4016-9DE1-78F1AB5C2046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bject 11">
            <a:extLst>
              <a:ext uri="{FF2B5EF4-FFF2-40B4-BE49-F238E27FC236}">
                <a16:creationId xmlns:a16="http://schemas.microsoft.com/office/drawing/2014/main" id="{C1879BEB-187A-4C4D-81E2-40CF93F8642E}"/>
              </a:ext>
            </a:extLst>
          </p:cNvPr>
          <p:cNvSpPr txBox="1"/>
          <p:nvPr/>
        </p:nvSpPr>
        <p:spPr>
          <a:xfrm>
            <a:off x="1355407" y="2175623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완료된 부분은 취소선으로 표시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06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B30B47-1C5D-46E4-B01C-B8548FF2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49" y="2599548"/>
            <a:ext cx="16094812" cy="568227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38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07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333" y="6536561"/>
            <a:ext cx="10169643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현재 진행 사항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938DB8D-FE16-4D73-A6C8-5CF5710224C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현재 진행사항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7CA7739-8044-498A-A5F6-EE882F0787FF}"/>
              </a:ext>
            </a:extLst>
          </p:cNvPr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현재 진행 사항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39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변경된 개발 일정 계획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6F06B-5C44-4FF7-938A-739EBC58C7CB}"/>
              </a:ext>
            </a:extLst>
          </p:cNvPr>
          <p:cNvSpPr txBox="1"/>
          <p:nvPr/>
        </p:nvSpPr>
        <p:spPr>
          <a:xfrm>
            <a:off x="1328394" y="8343900"/>
            <a:ext cx="15467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주차부터 개발 시작하여 개발일정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모델링을 계획일정에 추가 되어있지 않은 것을 확인 하여 일정을 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시스템 중 부딪치면 데미지를 입는 것과 스테이지 효과관련 시스템을 제작하기엔 기간이 좀더 걸리기 때문에 게임시스템 제작 기간 늘림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6C57BF-4A19-417A-A27B-5F30EBC4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35" y="2177670"/>
            <a:ext cx="14929531" cy="616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A66C540-ADD6-4CF5-9406-1A9C33078566}"/>
              </a:ext>
            </a:extLst>
          </p:cNvPr>
          <p:cNvCxnSpPr>
            <a:cxnSpLocks/>
          </p:cNvCxnSpPr>
          <p:nvPr/>
        </p:nvCxnSpPr>
        <p:spPr>
          <a:xfrm>
            <a:off x="10058400" y="1714500"/>
            <a:ext cx="0" cy="6847746"/>
          </a:xfrm>
          <a:prstGeom prst="line">
            <a:avLst/>
          </a:prstGeom>
          <a:ln w="38100">
            <a:solidFill>
              <a:srgbClr val="B1A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11">
            <a:extLst>
              <a:ext uri="{FF2B5EF4-FFF2-40B4-BE49-F238E27FC236}">
                <a16:creationId xmlns:a16="http://schemas.microsoft.com/office/drawing/2014/main" id="{D20AD15B-212C-4D6A-B3F5-C14C2FAACEF0}"/>
              </a:ext>
            </a:extLst>
          </p:cNvPr>
          <p:cNvSpPr txBox="1"/>
          <p:nvPr/>
        </p:nvSpPr>
        <p:spPr>
          <a:xfrm>
            <a:off x="1219643" y="2764212"/>
            <a:ext cx="8610157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Key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Input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시스템을 이용하여 움직임 조작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Dirctional</a:t>
            </a: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Light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영향을 받는 툰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발판을 밟으면 강제 점프 및 가속을 받는 발판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게임내 환경요소 오브젝트 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sz="22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시간마다 화면이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페이트인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페이트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아웃되는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이벤트 제작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플레이어가 다가가면 나타나는 발판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제작중</a:t>
            </a:r>
            <a:endParaRPr lang="en-US" altLang="ko-KR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대포알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풍차 방해물 제작</a:t>
            </a:r>
            <a:endParaRPr lang="en-US" sz="24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8B45B-9101-444F-841B-4267FE883B6F}"/>
              </a:ext>
            </a:extLst>
          </p:cNvPr>
          <p:cNvSpPr txBox="1"/>
          <p:nvPr/>
        </p:nvSpPr>
        <p:spPr>
          <a:xfrm>
            <a:off x="12513156" y="78867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예시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4EFA3EB-CAC0-41DB-83EA-58A97291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49" y="2400300"/>
            <a:ext cx="4805619" cy="49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0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07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그래프를 이용하여 </a:t>
            </a: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툰쉐이더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3D70E-CAAA-4AE2-93E4-A6001735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01" y="3145119"/>
            <a:ext cx="14419907" cy="57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38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방해물 발판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0DE7C-3A92-45EC-9DE7-F8A061FCD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6"/>
          <a:stretch/>
        </p:blipFill>
        <p:spPr>
          <a:xfrm>
            <a:off x="2323501" y="3442401"/>
            <a:ext cx="5429529" cy="3454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5DB90C-98B4-4E98-91B6-3FC5D986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442401"/>
            <a:ext cx="5340624" cy="345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BB5173-B5CC-4207-8CC8-36099C5AFCD5}"/>
              </a:ext>
            </a:extLst>
          </p:cNvPr>
          <p:cNvSpPr txBox="1"/>
          <p:nvPr/>
        </p:nvSpPr>
        <p:spPr>
          <a:xfrm>
            <a:off x="4203742" y="6980462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가속 발판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E8E44-3844-44A2-9B53-99BB3FC88EDE}"/>
              </a:ext>
            </a:extLst>
          </p:cNvPr>
          <p:cNvSpPr txBox="1"/>
          <p:nvPr/>
        </p:nvSpPr>
        <p:spPr>
          <a:xfrm>
            <a:off x="11284589" y="6980462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 발판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B9805-C1AE-4593-BE9C-DE1561C0D169}"/>
              </a:ext>
            </a:extLst>
          </p:cNvPr>
          <p:cNvSpPr txBox="1"/>
          <p:nvPr/>
        </p:nvSpPr>
        <p:spPr>
          <a:xfrm>
            <a:off x="2323501" y="7505700"/>
            <a:ext cx="542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닿으면 강제로 플레이어 이동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방향쪽으로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밀림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BB6DD-7BF2-42C6-B80C-4A258F8E34A3}"/>
              </a:ext>
            </a:extLst>
          </p:cNvPr>
          <p:cNvSpPr txBox="1"/>
          <p:nvPr/>
        </p:nvSpPr>
        <p:spPr>
          <a:xfrm>
            <a:off x="9404347" y="7525871"/>
            <a:ext cx="542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닿으면 강제로 발판 반대방향으로 플레이어를 밀어냄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0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맵에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있는 환경 요소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B5173-B5CC-4207-8CC8-36099C5AFCD5}"/>
              </a:ext>
            </a:extLst>
          </p:cNvPr>
          <p:cNvSpPr txBox="1"/>
          <p:nvPr/>
        </p:nvSpPr>
        <p:spPr>
          <a:xfrm>
            <a:off x="4505107" y="6980462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풍차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E8E44-3844-44A2-9B53-99BB3FC88EDE}"/>
              </a:ext>
            </a:extLst>
          </p:cNvPr>
          <p:cNvSpPr txBox="1"/>
          <p:nvPr/>
        </p:nvSpPr>
        <p:spPr>
          <a:xfrm>
            <a:off x="11714194" y="6980462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꽃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B9805-C1AE-4593-BE9C-DE1561C0D169}"/>
              </a:ext>
            </a:extLst>
          </p:cNvPr>
          <p:cNvSpPr txBox="1"/>
          <p:nvPr/>
        </p:nvSpPr>
        <p:spPr>
          <a:xfrm>
            <a:off x="2323501" y="7505700"/>
            <a:ext cx="5429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배경에 있는 풍차로 날개가 돌아간다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날개에서 바람이 불며 플레이어의 이동에 방해를 줄 예정이다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BB6DD-7BF2-42C6-B80C-4A258F8E34A3}"/>
              </a:ext>
            </a:extLst>
          </p:cNvPr>
          <p:cNvSpPr txBox="1"/>
          <p:nvPr/>
        </p:nvSpPr>
        <p:spPr>
          <a:xfrm>
            <a:off x="9404347" y="7525871"/>
            <a:ext cx="542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배경에 있는 꽃이다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빈이(가) 표시된 사진&#10;&#10;자동 생성된 설명">
            <a:extLst>
              <a:ext uri="{FF2B5EF4-FFF2-40B4-BE49-F238E27FC236}">
                <a16:creationId xmlns:a16="http://schemas.microsoft.com/office/drawing/2014/main" id="{E709840F-1108-44E4-94C5-4F45222B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711" y="3070712"/>
            <a:ext cx="3352800" cy="37745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9E8174-47DD-41A0-ADA3-5190911DE0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16" y="3070712"/>
            <a:ext cx="3739297" cy="377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2"/>
            <a:ext cx="10627679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8869" y="6827952"/>
            <a:ext cx="708482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게임컨셉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5" y="9457759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 </a:t>
            </a:r>
            <a:r>
              <a:rPr lang="ko-KR" alt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989881" y="620877"/>
            <a:ext cx="20571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1212458"/>
            <a:ext cx="84582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개발 내용 추가 설명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07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F7EB6D-04FC-4D3B-A06D-1AABBEDA0408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B972240-29A0-45E9-B5FE-DDC510ACEEDB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4C0A251-DAE2-475B-9409-49F718FD90AE}"/>
              </a:ext>
            </a:extLst>
          </p:cNvPr>
          <p:cNvSpPr txBox="1"/>
          <p:nvPr/>
        </p:nvSpPr>
        <p:spPr>
          <a:xfrm>
            <a:off x="1355407" y="2258080"/>
            <a:ext cx="149385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캐릭터 모델링 제작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M JUA 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F7CB92-BAFA-45A4-B213-A2EE1DB31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45" y="3222823"/>
            <a:ext cx="10516511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1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405" y="1166353"/>
            <a:ext cx="20441495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900" kern="0" spc="-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ndrew Ward" pitchFamily="34" charset="0"/>
              </a:rPr>
              <a:t>Thank you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3" y="5720230"/>
            <a:ext cx="16728085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kern="0" spc="-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감사합니다 :)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41766" y="5005215"/>
            <a:ext cx="1113581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발표를 들어주셔서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8" y="1330038"/>
            <a:ext cx="1244939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출처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135B3515-0F6D-4648-B199-A3B32D8D23CC}"/>
              </a:ext>
            </a:extLst>
          </p:cNvPr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D894966C-59AB-4D0A-A09D-CAB7918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A78E475A-A01B-42A6-80B5-D6A8148BBF66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06 </a:t>
            </a:r>
            <a:r>
              <a:rPr lang="ko-KR" alt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개발 일정 계획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E971F-B1EF-4250-8218-91CFADE5E5FA}"/>
              </a:ext>
            </a:extLst>
          </p:cNvPr>
          <p:cNvSpPr txBox="1"/>
          <p:nvPr/>
        </p:nvSpPr>
        <p:spPr>
          <a:xfrm>
            <a:off x="1524000" y="2628900"/>
            <a:ext cx="14782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출처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https://store.steampowered.com/app/1137460/ALTF4/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https://store.steampowered.com/app/1061090/Jump_King/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https://tenor.com/view/alin-cat-shaking-shaky-camera-gif-16649696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https://www.youtube.com/watch?v=DYSqiv-r5Cc&amp;list=PLENI0Xzi0MTfkg_qHHhj7aCY8GwXoMAtW&amp;index=3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https://tenor.com/view/foggy-fog-nature-trees-gif-12499540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https://www.gamespot.com/articles/fall-guys-beginners-guide-how-to-win-every-round/1100-6480981/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폴가이즈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자체제작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깃허브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https://github.com/TokiMaki/Game_Engine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2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게임엔진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컨셉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9643" y="2387302"/>
            <a:ext cx="15827381" cy="843990"/>
            <a:chOff x="1219643" y="2387302"/>
            <a:chExt cx="15827381" cy="843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643" y="2387302"/>
              <a:ext cx="15827381" cy="8439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2737207" y="2504990"/>
            <a:ext cx="237410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점프와 이동을 이용하여 총알과 장애물을 </a:t>
            </a:r>
            <a:r>
              <a:rPr lang="en-US" sz="34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피해</a:t>
            </a:r>
            <a:r>
              <a:rPr 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많은 점수를 획득하라</a:t>
            </a:r>
            <a:r>
              <a:rPr lang="en-US" sz="34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!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9648" y="3750503"/>
            <a:ext cx="23741071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유저는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점프와 이동, 두 가지 기능을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이용하여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장애물을 피해 최대한 살아 남아라</a:t>
            </a:r>
            <a:r>
              <a:rPr lang="en-US" altLang="ko-KR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주어진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목숨 개수 </a:t>
            </a:r>
            <a:r>
              <a:rPr 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안으로</a:t>
            </a:r>
            <a:r>
              <a:rPr 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장애물을 피해가면서 </a:t>
            </a:r>
            <a:r>
              <a:rPr lang="ko-KR" altLang="en-US" sz="1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점수을</a:t>
            </a:r>
            <a:r>
              <a:rPr lang="ko-KR" altLang="en-US" sz="1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획득 하는 게임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06B658E6-7D8B-4C98-A1D3-0F85ED975BC3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548281-0012-2CCE-40DE-999AA1BFB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49" y="4595509"/>
            <a:ext cx="2573149" cy="3849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D8F122-3839-D3CC-E940-206B1A52F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0600" y="4595509"/>
            <a:ext cx="2368751" cy="3849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648" y="9457762"/>
            <a:ext cx="532952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2505" y="1761781"/>
            <a:ext cx="8426786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장르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0236" y="3738373"/>
            <a:ext cx="1354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'플랫포머'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2505" y="6304738"/>
            <a:ext cx="2128482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점프와 이동을 이용한 간단한 조작을 통한 게임 플레이</a:t>
            </a:r>
          </a:p>
          <a:p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 - 3인칭 시점으로 플레이가 방해물과 앞으로 가야하는 길을 찾기 쉽도록 설정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08352764-FEC7-4145-BD79-2FDCA4BE32C0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01 게임 컨셉 및 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0840" y="926391"/>
            <a:ext cx="8282520" cy="521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300" b="1" kern="0" spc="-1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648" y="6617010"/>
            <a:ext cx="1044313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5143" y="6579579"/>
            <a:ext cx="5428571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1. 게임플레이흐름도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2. 게임플레이상세</a:t>
            </a:r>
          </a:p>
          <a:p>
            <a:pPr algn="r"/>
            <a:r>
              <a:rPr 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3.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3398" y="9457762"/>
            <a:ext cx="353892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 게임플레이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643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이름 / 과목명을 입력해주세요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AFAA3C5B-DE9E-424C-9C08-8E6E25D8E0C7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1600" y="2708619"/>
            <a:ext cx="116848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총 5개의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목숨을 가지고 게임을 시작한다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</a:t>
            </a: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맵에서 떨어지거나 방해물에 부딪힐 시 목숨을 잃게 된다.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10794E-0887-4B5D-AD84-CCD47AD20231}"/>
              </a:ext>
            </a:extLst>
          </p:cNvPr>
          <p:cNvGrpSpPr/>
          <p:nvPr/>
        </p:nvGrpSpPr>
        <p:grpSpPr>
          <a:xfrm>
            <a:off x="9952874" y="4394640"/>
            <a:ext cx="5922721" cy="4010775"/>
            <a:chOff x="9952874" y="4394640"/>
            <a:chExt cx="5922721" cy="4010775"/>
          </a:xfrm>
        </p:grpSpPr>
        <p:sp>
          <p:nvSpPr>
            <p:cNvPr id="8" name="폭발: 8pt 7">
              <a:extLst>
                <a:ext uri="{FF2B5EF4-FFF2-40B4-BE49-F238E27FC236}">
                  <a16:creationId xmlns:a16="http://schemas.microsoft.com/office/drawing/2014/main" id="{C95FB05D-120A-4F92-9801-2CB2D4C1D2D5}"/>
                </a:ext>
              </a:extLst>
            </p:cNvPr>
            <p:cNvSpPr/>
            <p:nvPr/>
          </p:nvSpPr>
          <p:spPr>
            <a:xfrm>
              <a:off x="10670214" y="4627635"/>
              <a:ext cx="3790494" cy="3595430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래픽 3" descr="실행 단색으로 채워진">
              <a:extLst>
                <a:ext uri="{FF2B5EF4-FFF2-40B4-BE49-F238E27FC236}">
                  <a16:creationId xmlns:a16="http://schemas.microsoft.com/office/drawing/2014/main" id="{9A2F8023-9891-4E36-B0B4-A3218F76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52874" y="5710661"/>
              <a:ext cx="2694754" cy="2694754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4081BE9-EEF3-4E54-B457-10C4E273EEA2}"/>
                </a:ext>
              </a:extLst>
            </p:cNvPr>
            <p:cNvSpPr/>
            <p:nvPr/>
          </p:nvSpPr>
          <p:spPr>
            <a:xfrm>
              <a:off x="12598995" y="4394640"/>
              <a:ext cx="3276600" cy="3276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CFD8D3-83A8-42AB-A1CB-C05C171C7A92}"/>
              </a:ext>
            </a:extLst>
          </p:cNvPr>
          <p:cNvGrpSpPr/>
          <p:nvPr/>
        </p:nvGrpSpPr>
        <p:grpSpPr>
          <a:xfrm>
            <a:off x="3129391" y="5514030"/>
            <a:ext cx="3049334" cy="2577600"/>
            <a:chOff x="3129391" y="5514030"/>
            <a:chExt cx="3049334" cy="2577600"/>
          </a:xfrm>
        </p:grpSpPr>
        <p:pic>
          <p:nvPicPr>
            <p:cNvPr id="20" name="그래픽 19" descr="댄스 단색으로 채워진">
              <a:extLst>
                <a:ext uri="{FF2B5EF4-FFF2-40B4-BE49-F238E27FC236}">
                  <a16:creationId xmlns:a16="http://schemas.microsoft.com/office/drawing/2014/main" id="{32FF84D8-5028-4E0F-8C11-8DBA52A34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800000">
              <a:off x="3129391" y="5514030"/>
              <a:ext cx="2577600" cy="2577600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B3FFAF4-6355-4E77-BD90-0AA171B329F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7200900"/>
              <a:ext cx="13781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bject 5">
            <a:extLst>
              <a:ext uri="{FF2B5EF4-FFF2-40B4-BE49-F238E27FC236}">
                <a16:creationId xmlns:a16="http://schemas.microsoft.com/office/drawing/2014/main" id="{8C3A4AE1-823F-474F-8929-264DED587B84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93366982-3977-4645-8342-7BDA2E8AD045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9146A0D8-9E9A-4B36-AE83-D7BE256B1A0A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1. 게임 플레이 상세(2)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플레이어는 상단의 게이지가 차게 되면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디버프와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</a:t>
            </a:r>
            <a:r>
              <a:rPr lang="ko-KR" altLang="en-US" sz="32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버프중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 한가지를 랜덤하게 얻는다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821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시야 감소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9643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시야를 가리는</a:t>
            </a:r>
          </a:p>
          <a:p>
            <a:pPr algn="ctr"/>
            <a:r>
              <a:rPr lang="en-US" sz="18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안개가</a:t>
            </a:r>
            <a:r>
              <a:rPr 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 </a:t>
            </a: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생성된다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C054C3-0AD0-3954-430D-CBAB923F794B}"/>
              </a:ext>
            </a:extLst>
          </p:cNvPr>
          <p:cNvGrpSpPr/>
          <p:nvPr/>
        </p:nvGrpSpPr>
        <p:grpSpPr>
          <a:xfrm>
            <a:off x="2212236" y="4876627"/>
            <a:ext cx="2024328" cy="2024328"/>
            <a:chOff x="2212236" y="4876627"/>
            <a:chExt cx="2024328" cy="2024328"/>
          </a:xfrm>
        </p:grpSpPr>
        <p:pic>
          <p:nvPicPr>
            <p:cNvPr id="4" name="그래픽 3" descr="눈 단색으로 채워진">
              <a:extLst>
                <a:ext uri="{FF2B5EF4-FFF2-40B4-BE49-F238E27FC236}">
                  <a16:creationId xmlns:a16="http://schemas.microsoft.com/office/drawing/2014/main" id="{FF7616A0-90DA-4AFD-B881-3650458E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2236" y="4876627"/>
              <a:ext cx="2024328" cy="2024328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BCF78C8-514A-4624-B09D-4DD759AD3CDD}"/>
                </a:ext>
              </a:extLst>
            </p:cNvPr>
            <p:cNvCxnSpPr/>
            <p:nvPr/>
          </p:nvCxnSpPr>
          <p:spPr>
            <a:xfrm flipH="1">
              <a:off x="2446217" y="5038739"/>
              <a:ext cx="1524000" cy="17001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bject 5">
            <a:extLst>
              <a:ext uri="{FF2B5EF4-FFF2-40B4-BE49-F238E27FC236}">
                <a16:creationId xmlns:a16="http://schemas.microsoft.com/office/drawing/2014/main" id="{9359628D-9BB8-4A3A-BEF1-03AE2249ACC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48200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보이지 않는 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71687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 바로 앞에 있는 길이</a:t>
            </a:r>
            <a:b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</a:br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보이지 않는다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EB27FD-EAA2-4B73-BBC3-45D628CF7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03" y="4876627"/>
            <a:ext cx="3457997" cy="1945123"/>
          </a:xfrm>
          <a:prstGeom prst="rect">
            <a:avLst/>
          </a:prstGeom>
        </p:spPr>
      </p:pic>
      <p:sp>
        <p:nvSpPr>
          <p:cNvPr id="27" name="Object 9">
            <a:extLst>
              <a:ext uri="{FF2B5EF4-FFF2-40B4-BE49-F238E27FC236}">
                <a16:creationId xmlns:a16="http://schemas.microsoft.com/office/drawing/2014/main" id="{80EC5CF8-9C66-4BBA-933D-4CD79F58E04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E2E7C775-F940-4DC3-A6EA-8B36F11A3EA7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C5372959-3152-5945-4714-E9F97B752389}"/>
              </a:ext>
            </a:extLst>
          </p:cNvPr>
          <p:cNvSpPr txBox="1"/>
          <p:nvPr/>
        </p:nvSpPr>
        <p:spPr>
          <a:xfrm>
            <a:off x="9980874" y="6986490"/>
            <a:ext cx="21523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목숨 추가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0409D63A-18B0-1DA2-4A51-073E50AA9E43}"/>
              </a:ext>
            </a:extLst>
          </p:cNvPr>
          <p:cNvSpPr txBox="1"/>
          <p:nvPr/>
        </p:nvSpPr>
        <p:spPr>
          <a:xfrm>
            <a:off x="9052305" y="7526603"/>
            <a:ext cx="400951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플레이어의 현재 목숨이 늘어난다</a:t>
            </a:r>
            <a:r>
              <a:rPr lang="en-US" altLang="ko-KR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F38D03B5-804D-6A60-9834-FBDFB895A58F}"/>
              </a:ext>
            </a:extLst>
          </p:cNvPr>
          <p:cNvSpPr txBox="1"/>
          <p:nvPr/>
        </p:nvSpPr>
        <p:spPr>
          <a:xfrm>
            <a:off x="12735339" y="6986490"/>
            <a:ext cx="4150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방해물 n회 무시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BD1C7747-A917-AB9E-C54F-9FE603AE9C07}"/>
              </a:ext>
            </a:extLst>
          </p:cNvPr>
          <p:cNvSpPr txBox="1"/>
          <p:nvPr/>
        </p:nvSpPr>
        <p:spPr>
          <a:xfrm>
            <a:off x="12758787" y="7526603"/>
            <a:ext cx="40095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방해물에 부딪혀 </a:t>
            </a:r>
            <a:endParaRPr lang="en-US" altLang="ko-KR" sz="1800" kern="0" spc="-100" dirty="0">
              <a:solidFill>
                <a:srgbClr val="483F6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3 Light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목숨이 다는 것을 한 번 무시 한다</a:t>
            </a:r>
            <a:r>
              <a:rPr lang="en-US" altLang="ko-KR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06156765-1E57-2E43-D624-E93A4FCF57D8}"/>
              </a:ext>
            </a:extLst>
          </p:cNvPr>
          <p:cNvGrpSpPr/>
          <p:nvPr/>
        </p:nvGrpSpPr>
        <p:grpSpPr>
          <a:xfrm>
            <a:off x="9973699" y="4876627"/>
            <a:ext cx="2070445" cy="1824481"/>
            <a:chOff x="5128532" y="4932433"/>
            <a:chExt cx="2070445" cy="1824481"/>
          </a:xfrm>
        </p:grpSpPr>
        <p:grpSp>
          <p:nvGrpSpPr>
            <p:cNvPr id="40" name="그룹 1007">
              <a:extLst>
                <a:ext uri="{FF2B5EF4-FFF2-40B4-BE49-F238E27FC236}">
                  <a16:creationId xmlns:a16="http://schemas.microsoft.com/office/drawing/2014/main" id="{4760A29E-4C6C-37D3-F33D-186CA1557871}"/>
                </a:ext>
              </a:extLst>
            </p:cNvPr>
            <p:cNvGrpSpPr/>
            <p:nvPr/>
          </p:nvGrpSpPr>
          <p:grpSpPr>
            <a:xfrm>
              <a:off x="5128532" y="5157152"/>
              <a:ext cx="1800818" cy="1599762"/>
              <a:chOff x="5128532" y="5157152"/>
              <a:chExt cx="1800818" cy="1599762"/>
            </a:xfrm>
          </p:grpSpPr>
          <p:pic>
            <p:nvPicPr>
              <p:cNvPr id="43" name="Object 30">
                <a:extLst>
                  <a:ext uri="{FF2B5EF4-FFF2-40B4-BE49-F238E27FC236}">
                    <a16:creationId xmlns:a16="http://schemas.microsoft.com/office/drawing/2014/main" id="{A68ACA0C-9D47-6D36-0960-9A7F5DEC3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28532" y="5157152"/>
                <a:ext cx="1800818" cy="1599762"/>
              </a:xfrm>
              <a:prstGeom prst="rect">
                <a:avLst/>
              </a:prstGeom>
            </p:spPr>
          </p:pic>
        </p:grpSp>
        <p:grpSp>
          <p:nvGrpSpPr>
            <p:cNvPr id="41" name="그룹 1008">
              <a:extLst>
                <a:ext uri="{FF2B5EF4-FFF2-40B4-BE49-F238E27FC236}">
                  <a16:creationId xmlns:a16="http://schemas.microsoft.com/office/drawing/2014/main" id="{952B9DD4-2790-4A4D-BE55-9CF0EE121CD7}"/>
                </a:ext>
              </a:extLst>
            </p:cNvPr>
            <p:cNvGrpSpPr/>
            <p:nvPr/>
          </p:nvGrpSpPr>
          <p:grpSpPr>
            <a:xfrm>
              <a:off x="6227548" y="4932433"/>
              <a:ext cx="970646" cy="970646"/>
              <a:chOff x="6227548" y="4932433"/>
              <a:chExt cx="970646" cy="970646"/>
            </a:xfrm>
          </p:grpSpPr>
          <p:pic>
            <p:nvPicPr>
              <p:cNvPr id="42" name="Object 33">
                <a:extLst>
                  <a:ext uri="{FF2B5EF4-FFF2-40B4-BE49-F238E27FC236}">
                    <a16:creationId xmlns:a16="http://schemas.microsoft.com/office/drawing/2014/main" id="{69603FBA-F70D-D72D-27F7-6AC6DCE62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7548" y="4932433"/>
                <a:ext cx="970646" cy="970646"/>
              </a:xfrm>
              <a:prstGeom prst="rect">
                <a:avLst/>
              </a:prstGeom>
            </p:spPr>
          </p:pic>
        </p:grpSp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80DAD438-2285-B30F-78C2-22B836126992}"/>
              </a:ext>
            </a:extLst>
          </p:cNvPr>
          <p:cNvGrpSpPr/>
          <p:nvPr/>
        </p:nvGrpSpPr>
        <p:grpSpPr>
          <a:xfrm>
            <a:off x="14080862" y="4876627"/>
            <a:ext cx="1459369" cy="1847329"/>
            <a:chOff x="11680013" y="4921009"/>
            <a:chExt cx="1459369" cy="1847329"/>
          </a:xfrm>
        </p:grpSpPr>
        <p:pic>
          <p:nvPicPr>
            <p:cNvPr id="45" name="Object 37">
              <a:extLst>
                <a:ext uri="{FF2B5EF4-FFF2-40B4-BE49-F238E27FC236}">
                  <a16:creationId xmlns:a16="http://schemas.microsoft.com/office/drawing/2014/main" id="{1602106C-2976-3A1E-A8B9-0C85B156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0013" y="4921009"/>
              <a:ext cx="1459369" cy="184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55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19648" y="620877"/>
            <a:ext cx="52553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The Risky Journey / </a:t>
            </a:r>
            <a:r>
              <a:rPr lang="en-US" altLang="ko-KR" sz="1500" kern="0" spc="-100" dirty="0" err="1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게임엔진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9648" y="1330038"/>
            <a:ext cx="991815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b="1" kern="0" spc="-200" dirty="0">
                <a:solidFill>
                  <a:srgbClr val="3419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2. 조작법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348714" y="3835732"/>
            <a:ext cx="6483037" cy="3459651"/>
            <a:chOff x="1348714" y="3835732"/>
            <a:chExt cx="6483037" cy="34596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714" y="3835732"/>
              <a:ext cx="6483037" cy="34596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5277" y="4630306"/>
            <a:ext cx="2466802" cy="894194"/>
            <a:chOff x="1475277" y="4681539"/>
            <a:chExt cx="2466802" cy="8941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277" y="4681539"/>
              <a:ext cx="2466802" cy="8941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9648" y="2495499"/>
            <a:ext cx="6171429" cy="6171429"/>
            <a:chOff x="9579648" y="2495499"/>
            <a:chExt cx="6171429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9648" y="2495499"/>
              <a:ext cx="6171429" cy="6171429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6C82AF7A-746A-4BB6-9F82-771A012A627B}"/>
              </a:ext>
            </a:extLst>
          </p:cNvPr>
          <p:cNvSpPr txBox="1"/>
          <p:nvPr/>
        </p:nvSpPr>
        <p:spPr>
          <a:xfrm>
            <a:off x="9062355" y="620877"/>
            <a:ext cx="798464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02 </a:t>
            </a:r>
            <a:r>
              <a:rPr lang="ko-KR" altLang="en-US" sz="1500" kern="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게임 플레이 및 조작법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F6BEC67F-6233-4DAB-B660-3C32830B5429}"/>
              </a:ext>
            </a:extLst>
          </p:cNvPr>
          <p:cNvSpPr txBox="1"/>
          <p:nvPr/>
        </p:nvSpPr>
        <p:spPr>
          <a:xfrm>
            <a:off x="15875595" y="9457759"/>
            <a:ext cx="117142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FBECD068-882E-4A68-B243-C8E3E8476E75}"/>
              </a:ext>
            </a:extLst>
          </p:cNvPr>
          <p:cNvSpPr txBox="1"/>
          <p:nvPr/>
        </p:nvSpPr>
        <p:spPr>
          <a:xfrm>
            <a:off x="1219643" y="9457759"/>
            <a:ext cx="256964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-100" dirty="0">
                <a:solidFill>
                  <a:srgbClr val="483F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C5E741F6-AD28-4127-2C35-13ADEF1200A0}"/>
              </a:ext>
            </a:extLst>
          </p:cNvPr>
          <p:cNvSpPr txBox="1"/>
          <p:nvPr/>
        </p:nvSpPr>
        <p:spPr>
          <a:xfrm>
            <a:off x="1421601" y="2708619"/>
            <a:ext cx="163372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- 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A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와 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D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를 이용하여 좌우로 움직인다</a:t>
            </a:r>
            <a:r>
              <a:rPr lang="en-US" altLang="ko-KR" sz="32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M JUA " pitchFamily="34" charset="0"/>
              </a:rPr>
              <a:t>.</a:t>
            </a:r>
            <a:endParaRPr 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1232</Words>
  <Application>Microsoft Office PowerPoint</Application>
  <PresentationFormat>사용자 지정</PresentationFormat>
  <Paragraphs>320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S-Core Dream 3 Light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윤장혁(2017182026)</cp:lastModifiedBy>
  <cp:revision>28</cp:revision>
  <dcterms:created xsi:type="dcterms:W3CDTF">2022-03-17T22:53:11Z</dcterms:created>
  <dcterms:modified xsi:type="dcterms:W3CDTF">2022-05-18T19:29:59Z</dcterms:modified>
</cp:coreProperties>
</file>